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feab9b0f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feab9b0f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feab9b0f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feab9b0f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8ac02ce96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8ac02ce96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ac02ce96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ac02ce96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8ac02ce96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8ac02ce96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8ac02ce96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8ac02ce96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8ac02ce96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8ac02ce96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8ac02ce96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8ac02ce96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8ac02ce96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8ac02ce96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8ac02ce96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8ac02ce96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8ac02ce96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8ac02ce96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8ac02ce96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8ac02ce96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feab9b0f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feab9b0f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8ac02ce96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8ac02ce96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8ac02ce96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8ac02ce96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8ac02ce96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8ac02ce96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ac02ce96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8ac02ce96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8ac02ce96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8ac02ce96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ac02ce96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8ac02ce96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8feab9b0f9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8feab9b0f9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8fff458e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8fff458e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8feab9b0f9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8feab9b0f9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8feab9b0f9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8feab9b0f9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feab9b0f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feab9b0f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8fff458e7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8fff458e7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8feab9b0f9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8feab9b0f9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8feab9b0f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8feab9b0f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8feab9b0f9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8feab9b0f9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feab9b0f9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feab9b0f9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8feab9b0f9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8feab9b0f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90827532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90827532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9dffd9997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9dffd9997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9dffd9997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9dffd9997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dffd999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dffd999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feab9b0f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feab9b0f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9dffd9997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9dffd9997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9dffd9997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9dffd9997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9dffd9997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9dffd9997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9dffd9997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9dffd9997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9dffd9997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9dffd9997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9dffd9997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9dffd9997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9dffd9997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9dffd9997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9dffd9997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9dffd9997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9dffd9997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9dffd9997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9dffd9997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9dffd9997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feab9b0f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feab9b0f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9dffd9997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9dffd9997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9dffd9997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9dffd9997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9dffd9997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9dffd9997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9dffd9997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9dffd9997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9dffd9997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9dffd9997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20e109cf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20e109cf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20e109c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20e109c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20e109cf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20e109cf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20e109cf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20e109cf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20e109cf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20e109cf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feab9b0f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feab9b0f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20e109cf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20e109cf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feab9b0f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feab9b0f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20e109cf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20e109cf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20e109cf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20e109cf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feab9b0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feab9b0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feab9b0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feab9b0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feab9b0f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feab9b0f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e577804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e577804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e577804f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e577804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e577804f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e577804f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feab9b0f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feab9b0f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feab9b0f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feab9b0f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feab9b0f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feab9b0f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feab9b0f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feab9b0f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feab9b0f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feab9b0f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feab9b0f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feab9b0f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feab9b0f9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feab9b0f9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feab9b0f9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feab9b0f9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feab9b0f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feab9b0f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feab9b0f9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feab9b0f9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04905e5b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04905e5b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feab9b0f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feab9b0f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04905e5b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04905e5b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04905e5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04905e5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904905e5b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904905e5b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04905e5b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04905e5b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e7e92ec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e7e92ec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feab9b0f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feab9b0f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20e109cf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820e109cf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20e109cf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20e109cf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feab9b0f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feab9b0f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20e109cf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20e109cf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feab9b0f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feab9b0f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20e109cf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20e109cf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20e109cf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820e109cf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20e109cf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20e109cf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20e109cf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820e109cf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20e109cf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20e109cf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820e109cf7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820e109cf7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820e109cf7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820e109cf7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820e109cf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820e109cf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20e109cf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20e109cf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820e109cf7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820e109cf7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feab9b0f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feab9b0f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820e109cf7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820e109cf7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820e109cf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820e109cf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820e109cf7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820e109cf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820e109cf7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820e109cf7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820e109cf7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820e109cf7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820e109cf7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820e109cf7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20e109cf7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820e109cf7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820e109cf7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820e109cf7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820e109cf7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820e109cf7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820e109cf7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820e109cf7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feab9b0f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feab9b0f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820e109cf7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820e109cf7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8ada9ce2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8ada9ce2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8ada9ce23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8ada9ce23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8ada9ce23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8ada9ce23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8ada9ce23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8ada9ce23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8ada9ce23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8ada9ce23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8ada9ce23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8ada9ce23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8ada9ce23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8ada9ce23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820e109cf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820e109cf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8ada9ce23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8ada9ce23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feab9b0f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feab9b0f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8ada9ce23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8ada9ce23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8adce5a7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8adce5a7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8adce5a78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8adce5a78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8adce5a78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8adce5a78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8e2881e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8e2881e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e2881e2c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8e2881e2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e2881e2c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e2881e2c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8e2881e2c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8e2881e2c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ac02ce9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ac02ce9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feab9b0f9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feab9b0f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8ac02ce96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8ac02ce96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8ac02ce96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8ac02ce9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8ac02ce96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8ac02ce96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ac02ce96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ac02ce96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8ac02ce96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8ac02ce96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ac02ce96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ac02ce96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8ac02ce96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8ac02ce96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8feab9b0f9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8feab9b0f9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ac02ce96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ac02ce96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ac02ce96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ac02ce96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0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6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6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7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6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7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7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7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7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9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74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8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73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9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9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99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9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89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00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81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8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8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8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85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88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87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90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8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nodejs.org/en/download/" TargetMode="External"/><Relationship Id="rId4" Type="http://schemas.openxmlformats.org/officeDocument/2006/relationships/hyperlink" Target="https://www.npmjs.com/package/npx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92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01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hyperlink" Target="https://www.npmjs.com/package/react-test-renderer" TargetMode="Externa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96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9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drive.google.com/file/d/1d1aZ9sK2l2UMk-oBUUdPceW4_jc10IMI/view" TargetMode="External"/><Relationship Id="rId4" Type="http://schemas.openxmlformats.org/officeDocument/2006/relationships/image" Target="../media/image6.jpg"/><Relationship Id="rId5" Type="http://schemas.openxmlformats.org/officeDocument/2006/relationships/hyperlink" Target="https://github.com/karthickvkumar/telebuy-html-template" TargetMode="External"/><Relationship Id="rId6" Type="http://schemas.openxmlformats.org/officeDocument/2006/relationships/hyperlink" Target="https://github.com/karthickvkumar/telebuy-html-template" TargetMode="External"/><Relationship Id="rId7" Type="http://schemas.openxmlformats.org/officeDocument/2006/relationships/hyperlink" Target="https://github.com/karthickvkumar/telebuy-html-template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831950"/>
            <a:ext cx="8520600" cy="7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React JS Tutorial</a:t>
            </a:r>
            <a:endParaRPr sz="3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571750"/>
            <a:ext cx="8520600" cy="8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By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Karthick Kumar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Code-Splitting</a:t>
            </a:r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Bundling is the process of following imported files and merging them into a single file called Bundle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This bundle can then be included on a webpage to load an entire app at once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Bundling is great, but as your app grows, your bundle will grow too. Especially if you are including large third-party libraries.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Code-Splitting is a feature supported by bundlers like Webpack, Rollup and Browserify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1" name="Google Shape;87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3" y="228600"/>
            <a:ext cx="8753475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8" name="Google Shape;87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71"/>
            <a:ext cx="9144002" cy="5110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5" name="Google Shape;88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9517"/>
            <a:ext cx="9144002" cy="3304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2" name="Google Shape;89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5023"/>
            <a:ext cx="9144002" cy="389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9" name="Google Shape;89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5023"/>
            <a:ext cx="9144002" cy="389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6" name="Google Shape;90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5023"/>
            <a:ext cx="9144002" cy="389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3" name="Google Shape;91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3495"/>
            <a:ext cx="9144000" cy="3936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0" name="Google Shape;920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3495"/>
            <a:ext cx="9144000" cy="3936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7" name="Google Shape;92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83" y="0"/>
            <a:ext cx="84042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4" name="Google Shape;93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7975"/>
            <a:ext cx="9144001" cy="454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Babel?</a:t>
            </a:r>
            <a:endParaRPr/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Babel is a JavaScript transpiler that converts edge JavaScript into plain old ES5 JavaScript that can run in any browser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 makes available all the syntactic sugar that was added to JavaScript with the new ES6 specification, including classes, fat arrows and multiline strings.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00" y="2571750"/>
            <a:ext cx="8417797" cy="24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1" name="Google Shape;94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6980"/>
            <a:ext cx="9144002" cy="3069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8" name="Google Shape;94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3299"/>
            <a:ext cx="9144000" cy="4396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5" name="Google Shape;95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146"/>
            <a:ext cx="9144000" cy="2957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2" name="Google Shape;96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250"/>
            <a:ext cx="9143999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9" name="Google Shape;96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432"/>
            <a:ext cx="9143999" cy="4678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6" name="Google Shape;976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6584"/>
            <a:ext cx="9144002" cy="4550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3" name="Google Shape;98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19" y="0"/>
            <a:ext cx="84189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29"/>
          <p:cNvSpPr txBox="1"/>
          <p:nvPr>
            <p:ph type="title"/>
          </p:nvPr>
        </p:nvSpPr>
        <p:spPr>
          <a:xfrm>
            <a:off x="311700" y="322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Synchronous vs Asynchronous</a:t>
            </a:r>
            <a:endParaRPr/>
          </a:p>
        </p:txBody>
      </p:sp>
      <p:sp>
        <p:nvSpPr>
          <p:cNvPr id="989" name="Google Shape;989;p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0" name="Google Shape;990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763" y="1017725"/>
            <a:ext cx="7134225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7" name="Google Shape;99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74" y="0"/>
            <a:ext cx="873965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 Saga</a:t>
            </a:r>
            <a:endParaRPr/>
          </a:p>
        </p:txBody>
      </p:sp>
      <p:sp>
        <p:nvSpPr>
          <p:cNvPr id="1003" name="Google Shape;1003;p1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Webpack?</a:t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152475"/>
            <a:ext cx="426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Webpack is a popular module bundling, it can handle combination and minification of JavaScript and CSS files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When you bundle a project using webpack, it traverses the imports, constructing a dependency graph of the project and then generates output based on the configuration.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08563"/>
            <a:ext cx="4263000" cy="2126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 Saga</a:t>
            </a:r>
            <a:endParaRPr/>
          </a:p>
        </p:txBody>
      </p:sp>
      <p:sp>
        <p:nvSpPr>
          <p:cNvPr id="1009" name="Google Shape;1009;p132"/>
          <p:cNvSpPr txBox="1"/>
          <p:nvPr>
            <p:ph idx="1" type="body"/>
          </p:nvPr>
        </p:nvSpPr>
        <p:spPr>
          <a:xfrm>
            <a:off x="311700" y="1152475"/>
            <a:ext cx="408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Redux-saga is a library that aims to make side effects easier and better by working with sagas.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Sagas are a design pattern that comes from the distributed transactions.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Saga manages processes that need to be executed in a transactional way.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10" name="Google Shape;1010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650" y="1541038"/>
            <a:ext cx="4692051" cy="26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7" name="Google Shape;1017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2954"/>
            <a:ext cx="9144000" cy="4477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4" name="Google Shape;102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2954"/>
            <a:ext cx="9144000" cy="4477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1" name="Google Shape;103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2954"/>
            <a:ext cx="9144000" cy="4477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8" name="Google Shape;103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2954"/>
            <a:ext cx="9144000" cy="4477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5" name="Google Shape;104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2954"/>
            <a:ext cx="9144000" cy="4477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2" name="Google Shape;105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13" y="28575"/>
            <a:ext cx="8029575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4" name="Google Shape;106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0171"/>
            <a:ext cx="9144000" cy="4143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1" name="Google Shape;1071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7571"/>
            <a:ext cx="9144001" cy="4428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Installation</a:t>
            </a:r>
            <a:endParaRPr/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8" name="Google Shape;1078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0339"/>
            <a:ext cx="9143999" cy="4602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5" name="Google Shape;108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382"/>
            <a:ext cx="9143999" cy="460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2" name="Google Shape;109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5463"/>
            <a:ext cx="9144001" cy="471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 - React with Jest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</a:t>
            </a:r>
            <a:endParaRPr/>
          </a:p>
        </p:txBody>
      </p:sp>
      <p:sp>
        <p:nvSpPr>
          <p:cNvPr id="1103" name="Google Shape;1103;p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Unit Test prevent regression, verify functionality and measure performance.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The value of tests is increased for large or distributed teams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Regression is a costly phenomenon, that is prevented by testing, where adding a new feature cause an old one to break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Unit Testing is most granular in scope, end-to-end testing the most broad.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0" name="Google Shape;111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9441"/>
            <a:ext cx="9143999" cy="3464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Unit Test?</a:t>
            </a:r>
            <a:endParaRPr/>
          </a:p>
        </p:txBody>
      </p:sp>
      <p:sp>
        <p:nvSpPr>
          <p:cNvPr id="1116" name="Google Shape;1116;p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7" name="Google Shape;1117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0102"/>
            <a:ext cx="9144000" cy="3261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Driven Development (TDD)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</a:t>
            </a:r>
            <a:endParaRPr/>
          </a:p>
        </p:txBody>
      </p:sp>
      <p:sp>
        <p:nvSpPr>
          <p:cNvPr id="1128" name="Google Shape;1128;p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7662"/>
            <a:ext cx="9143999" cy="376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6" name="Google Shape;113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9025"/>
            <a:ext cx="9144001" cy="35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Software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11700" y="1152475"/>
            <a:ext cx="8520600" cy="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Node js - </a:t>
            </a:r>
            <a:r>
              <a:rPr lang="en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https://nodejs.org/en/download/ 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Execute NPM package Binaries - </a:t>
            </a:r>
            <a:r>
              <a:rPr lang="en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https://www.npmjs.com/package/npx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152675"/>
            <a:ext cx="4354951" cy="22874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26"/>
          <p:cNvPicPr preferRelativeResize="0"/>
          <p:nvPr/>
        </p:nvPicPr>
        <p:blipFill rotWithShape="1">
          <a:blip r:embed="rId6">
            <a:alphaModFix/>
          </a:blip>
          <a:srcRect b="0" l="0" r="3119" t="0"/>
          <a:stretch/>
        </p:blipFill>
        <p:spPr>
          <a:xfrm>
            <a:off x="4572000" y="2268075"/>
            <a:ext cx="4418123" cy="20566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Jest?</a:t>
            </a:r>
            <a:endParaRPr/>
          </a:p>
        </p:txBody>
      </p:sp>
      <p:sp>
        <p:nvSpPr>
          <p:cNvPr id="1142" name="Google Shape;1142;p1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3" name="Google Shape;1143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0656"/>
            <a:ext cx="9143999" cy="330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Jest</a:t>
            </a:r>
            <a:endParaRPr/>
          </a:p>
        </p:txBody>
      </p:sp>
      <p:sp>
        <p:nvSpPr>
          <p:cNvPr id="1149" name="Google Shape;1149;p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0" name="Google Shape;115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75" y="1152470"/>
            <a:ext cx="9144000" cy="3537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</a:t>
            </a:r>
            <a:endParaRPr/>
          </a:p>
        </p:txBody>
      </p:sp>
      <p:sp>
        <p:nvSpPr>
          <p:cNvPr id="1156" name="Google Shape;1156;p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React create app, it is ready to use and ships with Jest.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The only need to add react-test-renderer for rendering snapshots.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Command: npm i react-test-renderer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NPM: </a:t>
            </a:r>
            <a:r>
              <a:rPr lang="en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https://www.npmjs.com/package/react-test-renderer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3" name="Google Shape;1163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0" y="282622"/>
            <a:ext cx="9144001" cy="4477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Snapshot</a:t>
            </a:r>
            <a:endParaRPr/>
          </a:p>
        </p:txBody>
      </p:sp>
      <p:sp>
        <p:nvSpPr>
          <p:cNvPr id="1169" name="Google Shape;1169;p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0" name="Google Shape;1170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4"/>
            <a:ext cx="9144000" cy="3547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Project Creation</a:t>
            </a:r>
            <a:endParaRPr/>
          </a:p>
        </p:txBody>
      </p:sp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47" y="0"/>
            <a:ext cx="81379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/>
          <p:nvPr/>
        </p:nvSpPr>
        <p:spPr>
          <a:xfrm>
            <a:off x="1318550" y="261500"/>
            <a:ext cx="3018550" cy="283350"/>
          </a:xfrm>
          <a:prstGeom prst="flowChart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/>
          <p:nvPr/>
        </p:nvSpPr>
        <p:spPr>
          <a:xfrm>
            <a:off x="4457000" y="294125"/>
            <a:ext cx="882600" cy="218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 txBox="1"/>
          <p:nvPr/>
        </p:nvSpPr>
        <p:spPr>
          <a:xfrm>
            <a:off x="5459500" y="174250"/>
            <a:ext cx="2680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rgbClr val="FFFF00"/>
                </a:highlight>
              </a:rPr>
              <a:t>To create new React App</a:t>
            </a:r>
            <a:endParaRPr sz="17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47" y="0"/>
            <a:ext cx="81379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566650" y="4010175"/>
            <a:ext cx="2441000" cy="1078850"/>
          </a:xfrm>
          <a:prstGeom prst="flowChart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350" y="0"/>
            <a:ext cx="81051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/>
          <p:nvPr/>
        </p:nvSpPr>
        <p:spPr>
          <a:xfrm>
            <a:off x="1318575" y="305125"/>
            <a:ext cx="1078825" cy="305125"/>
          </a:xfrm>
          <a:prstGeom prst="flowChart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2539050" y="370538"/>
            <a:ext cx="523200" cy="1743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 txBox="1"/>
          <p:nvPr/>
        </p:nvSpPr>
        <p:spPr>
          <a:xfrm>
            <a:off x="3203900" y="217975"/>
            <a:ext cx="3705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Navigate to Project folder and </a:t>
            </a:r>
            <a:r>
              <a:rPr lang="en">
                <a:highlight>
                  <a:srgbClr val="FFFF00"/>
                </a:highlight>
              </a:rPr>
              <a:t>Run the command React App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45" y="0"/>
            <a:ext cx="810490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/>
          <p:nvPr/>
        </p:nvSpPr>
        <p:spPr>
          <a:xfrm>
            <a:off x="2495475" y="1057025"/>
            <a:ext cx="2266625" cy="305125"/>
          </a:xfrm>
          <a:prstGeom prst="flowChart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React.js?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Developed by Facebook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React is a view layer library, not a framework like Backbone, Angular etc.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You can't use React to build a fully-functional web app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908"/>
            <a:ext cx="9144003" cy="4727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Folder Structure</a:t>
            </a:r>
            <a:endParaRPr/>
          </a:p>
        </p:txBody>
      </p:sp>
      <p:sp>
        <p:nvSpPr>
          <p:cNvPr id="193" name="Google Shape;193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401" y="0"/>
            <a:ext cx="35291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/>
          <p:nvPr/>
        </p:nvSpPr>
        <p:spPr>
          <a:xfrm>
            <a:off x="4042850" y="2419200"/>
            <a:ext cx="599400" cy="152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4"/>
          <p:cNvSpPr txBox="1"/>
          <p:nvPr/>
        </p:nvSpPr>
        <p:spPr>
          <a:xfrm>
            <a:off x="4756500" y="2266650"/>
            <a:ext cx="1215300" cy="425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Main JS file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329" y="0"/>
            <a:ext cx="3657342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5"/>
          <p:cNvCxnSpPr/>
          <p:nvPr/>
        </p:nvCxnSpPr>
        <p:spPr>
          <a:xfrm>
            <a:off x="4348000" y="1373050"/>
            <a:ext cx="621300" cy="3270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35"/>
          <p:cNvCxnSpPr/>
          <p:nvPr/>
        </p:nvCxnSpPr>
        <p:spPr>
          <a:xfrm flipH="1" rot="10800000">
            <a:off x="3846725" y="1699900"/>
            <a:ext cx="1089600" cy="2943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5"/>
          <p:cNvCxnSpPr/>
          <p:nvPr/>
        </p:nvCxnSpPr>
        <p:spPr>
          <a:xfrm>
            <a:off x="3999300" y="1689075"/>
            <a:ext cx="926400" cy="10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35"/>
          <p:cNvSpPr txBox="1"/>
          <p:nvPr/>
        </p:nvSpPr>
        <p:spPr>
          <a:xfrm>
            <a:off x="5056325" y="1492925"/>
            <a:ext cx="1209600" cy="566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</a:t>
            </a:r>
            <a:r>
              <a:rPr lang="en"/>
              <a:t>New Folders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219" name="Google Shape;219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Components?</a:t>
            </a:r>
            <a:endParaRPr/>
          </a:p>
        </p:txBody>
      </p:sp>
      <p:sp>
        <p:nvSpPr>
          <p:cNvPr id="225" name="Google Shape;22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Components are independent and reusable bits of code. They serve the same purpose as JavaScript functions, but work in isolation and returns HTML via a render function.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They are like functions that return HTML elements.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Components come in two types, Class components and Function components, in this tutorial we will concentrate on Class components.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There are mainly two components in React: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Functional Components also known as (Stateless Component)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Class Component also known as (Stateful Component)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Component (Stateless)</a:t>
            </a:r>
            <a:endParaRPr/>
          </a:p>
        </p:txBody>
      </p:sp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It is simple javascript functions that simply returns html UI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It is also called “stateless” components because they simply accept data and display them in some form that is they are mainly responsible for rendering UI.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It accept properties(props) in function and return html(JSX)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It gives solution without using state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There is no render method used in functional components.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These can be typically defined using arrow functions but can also be created with the regular function keyword.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Events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Handling</a:t>
            </a:r>
            <a:endParaRPr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08" y="1038925"/>
            <a:ext cx="7489391" cy="36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50"/>
              <a:t>Supported Events</a:t>
            </a:r>
            <a:endParaRPr/>
          </a:p>
        </p:txBody>
      </p:sp>
      <p:sp>
        <p:nvSpPr>
          <p:cNvPr id="249" name="Google Shape;24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Mouse Events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onClick, onContextMenu, onDoubleClick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onDrag, onDragEnd, onDragEnter, onDragExit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onDragLeave, onDragOver, onDragStart, onDrop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onMouseDown, onMouseEnter, onMouseLeave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onMouseMove, onMouseOut, onMouseOver, onMouseUp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 startAt="2"/>
            </a:pPr>
            <a:r>
              <a:rPr lang="en">
                <a:solidFill>
                  <a:srgbClr val="000000"/>
                </a:solidFill>
              </a:rPr>
              <a:t>Keyboard Events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onKeyDown, onKeyPress, onKeyUp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 startAt="3"/>
            </a:pPr>
            <a:r>
              <a:rPr lang="en">
                <a:solidFill>
                  <a:srgbClr val="000000"/>
                </a:solidFill>
              </a:rPr>
              <a:t>Form Events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onChange, onInput, onInvalid,,onReset, onSubmit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was React developed?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Complexity of two-way data binding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Bad UX from using "cascading updates" of DOM tree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A lot of data on a page changing over time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Complexity of Facebook's UI architecture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Shift from MVC mentality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50"/>
              <a:t>Supported Events</a:t>
            </a:r>
            <a:endParaRPr/>
          </a:p>
        </p:txBody>
      </p:sp>
      <p:sp>
        <p:nvSpPr>
          <p:cNvPr id="255" name="Google Shape;25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 startAt="4"/>
            </a:pPr>
            <a:r>
              <a:rPr lang="en">
                <a:solidFill>
                  <a:srgbClr val="000000"/>
                </a:solidFill>
              </a:rPr>
              <a:t>Focus Events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onFocus, onBlur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 startAt="4"/>
            </a:pPr>
            <a:r>
              <a:rPr lang="en">
                <a:solidFill>
                  <a:srgbClr val="000000"/>
                </a:solidFill>
              </a:rPr>
              <a:t>Touch Events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onTouchCancel, onTouchEnd, onTouchMove, onTouchStart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 startAt="4"/>
            </a:pPr>
            <a:r>
              <a:rPr lang="en">
                <a:solidFill>
                  <a:srgbClr val="000000"/>
                </a:solidFill>
              </a:rPr>
              <a:t>UI Events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onScroll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 startAt="4"/>
            </a:pPr>
            <a:r>
              <a:rPr lang="en">
                <a:solidFill>
                  <a:srgbClr val="000000"/>
                </a:solidFill>
              </a:rPr>
              <a:t>Wheel Events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onWheel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 startAt="4"/>
            </a:pPr>
            <a:r>
              <a:rPr lang="en">
                <a:solidFill>
                  <a:srgbClr val="000000"/>
                </a:solidFill>
              </a:rPr>
              <a:t>Media Events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onAbort, onCanPlay, onCanPlayThrough,onDurationChange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onLoadedData, onLoadedMetadata, onLoadStart, onPause, onPlay, onPlaying, onProgress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Arguments to Event Handlers</a:t>
            </a:r>
            <a:endParaRPr/>
          </a:p>
        </p:txBody>
      </p:sp>
      <p:sp>
        <p:nvSpPr>
          <p:cNvPr id="261" name="Google Shape;26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Inside a loop, it is common to want to pass an extra parameter to an event handler. For example, if id is the row ID, either of the following would work,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both cases, the e argument representing the React event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0161"/>
            <a:ext cx="9144000" cy="923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Props:</a:t>
            </a:r>
            <a:endParaRPr/>
          </a:p>
        </p:txBody>
      </p:sp>
      <p:sp>
        <p:nvSpPr>
          <p:cNvPr id="268" name="Google Shape;26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“Props” is a special keyword in React, which stands for properties and is being used for passing data from one component to another.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Prop is an Object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The data with props are being passed in a </a:t>
            </a:r>
            <a:r>
              <a:rPr lang="en">
                <a:solidFill>
                  <a:srgbClr val="000000"/>
                </a:solidFill>
              </a:rPr>
              <a:t>unidirectional</a:t>
            </a:r>
            <a:r>
              <a:rPr lang="en">
                <a:solidFill>
                  <a:srgbClr val="000000"/>
                </a:solidFill>
              </a:rPr>
              <a:t> flow. (one way from parent to child)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The props data is read-only, which means that data coming from the parent should not be changed by child components.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Component (Stateful)</a:t>
            </a:r>
            <a:endParaRPr/>
          </a:p>
        </p:txBody>
      </p:sp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It is regular ES6 classes that extends component class form react library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Also known as “stateful” components because they implement logic and state.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It must have render() method returning html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It has complex UI Logic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We need to pass props to class components and access them with this.props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sp>
        <p:nvSpPr>
          <p:cNvPr id="280" name="Google Shape;28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6"/>
          <p:cNvPicPr preferRelativeResize="0"/>
          <p:nvPr/>
        </p:nvPicPr>
        <p:blipFill rotWithShape="1">
          <a:blip r:embed="rId3">
            <a:alphaModFix/>
          </a:blip>
          <a:srcRect b="0" l="2008" r="0" t="0"/>
          <a:stretch/>
        </p:blipFill>
        <p:spPr>
          <a:xfrm>
            <a:off x="311700" y="1089025"/>
            <a:ext cx="86989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t</a:t>
            </a:r>
            <a:r>
              <a:rPr lang="en"/>
              <a:t>his” keyword in JavaScript</a:t>
            </a:r>
            <a:endParaRPr/>
          </a:p>
        </p:txBody>
      </p:sp>
      <p:sp>
        <p:nvSpPr>
          <p:cNvPr id="287" name="Google Shape;28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JavaScript this Keyword, refers to the object it belongs to. The value of this is determined by how a function is called (runtime binding).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Global context: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 the global execution context (outside of any function), this refers to the global object.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  global context, the this will point to window object.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idx="1" type="body"/>
          </p:nvPr>
        </p:nvSpPr>
        <p:spPr>
          <a:xfrm>
            <a:off x="311700" y="624950"/>
            <a:ext cx="8520600" cy="3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 startAt="2"/>
            </a:pPr>
            <a:r>
              <a:rPr lang="en">
                <a:solidFill>
                  <a:srgbClr val="000000"/>
                </a:solidFill>
              </a:rPr>
              <a:t>Function context: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Method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Function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Constructor</a:t>
            </a:r>
            <a:r>
              <a:rPr lang="en">
                <a:solidFill>
                  <a:srgbClr val="000000"/>
                </a:solidFill>
              </a:rPr>
              <a:t> Function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 startAt="2"/>
            </a:pPr>
            <a:r>
              <a:rPr lang="en">
                <a:solidFill>
                  <a:srgbClr val="000000"/>
                </a:solidFill>
              </a:rPr>
              <a:t>Class context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The behavior of this in classes and functions is similar, since classes are functions under the hood.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 startAt="4"/>
            </a:pPr>
            <a:r>
              <a:rPr lang="en">
                <a:solidFill>
                  <a:srgbClr val="000000"/>
                </a:solidFill>
              </a:rPr>
              <a:t>Derived classes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Unlike base class constructors, derived constructors have no initial this binding. Calling  super() creates a this binding within the constructor.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state?</a:t>
            </a:r>
            <a:endParaRPr/>
          </a:p>
        </p:txBody>
      </p:sp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React has another special built-in object called "state".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It allows components to create and manage their own data.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So unlike props, components cannot pass data with state, but they can create and manage it internally.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State should not be modified directly, but it can be modified with a special method called "setState( )"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State should be defined in the Constructor method.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state changes?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 change in the state happens based on user-input, triggering an event, and so on.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Also, React components (with state) are rendered based on the data in the state.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So when state changes, React gets informed and immediately re-renders the DOM – not the whole DOM, but only the component with the updated state. This is one of the reasons why React is fast.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The setState( ) method triggers the re-rendering process for the updated parts.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Rendering</a:t>
            </a:r>
            <a:endParaRPr/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conditional based view rendering based on the state of application.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Element Variables  - { variable }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Inline If with Logical &amp;&amp; Operator - { condition &amp;&amp; JSX	}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Inline If-Else with Conditional Operator  - { condition ? JSX 1 : JSX 2 }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uses React?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425" y="1152475"/>
            <a:ext cx="5500976" cy="37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Mutable                vs            Immutable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Mutable means “subject to change or alteration”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If an item is mutable, modifying the copy also modifies the original.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317" name="Google Shape;317;p5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Immutable means “unalterable”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If it’s immutable, modifying the copy does not affect the original.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Spread Operator</a:t>
            </a:r>
            <a:endParaRPr/>
          </a:p>
        </p:txBody>
      </p:sp>
      <p:sp>
        <p:nvSpPr>
          <p:cNvPr id="323" name="Google Shape;32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The spread operator is a useful and quick syntax for adding items to arrays, combining arrays or objects.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It had syntax ... (triple dots)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The spread operator ( ... ) is useful for many different routine tasks in JavaScript, including the following,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Copying an array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Concatenating or combining arrays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Using an array as arguments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Adding an item to a list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Adding to state in React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Combining objects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/>
          <p:nvPr>
            <p:ph type="title"/>
          </p:nvPr>
        </p:nvSpPr>
        <p:spPr>
          <a:xfrm>
            <a:off x="311700" y="36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Iteration Methods</a:t>
            </a:r>
            <a:endParaRPr/>
          </a:p>
        </p:txBody>
      </p:sp>
      <p:sp>
        <p:nvSpPr>
          <p:cNvPr id="329" name="Google Shape;329;p54"/>
          <p:cNvSpPr txBox="1"/>
          <p:nvPr>
            <p:ph idx="1" type="body"/>
          </p:nvPr>
        </p:nvSpPr>
        <p:spPr>
          <a:xfrm>
            <a:off x="311700" y="940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Array.forEach()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The forEach() method calls a function (a callback function) once for each array element.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The callback function takes 3 arguments - value, index, array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Array.map()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The map() method creates a new array by performing a function on each array element.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The callback function takes 3 arguments - value, index, array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Array.filter()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The filter() method creates a new array with array elements that passes a test.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The callback function takes 3 arguments - value, index, array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Array.reduce()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The reduce() method runs a function on each array element to produce (reduce it to) a single value.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The callback function takes 4 arguments - previous value, current value, index, array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Lists and Keys</a:t>
            </a:r>
            <a:endParaRPr/>
          </a:p>
        </p:txBody>
      </p:sp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Transforming arrays into lists of elements is nearly identical.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Keys help React identify which items have changed, are added, or are removed. Keys should be given to the elements inside the array to give the elements 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LifeCycle</a:t>
            </a:r>
            <a:endParaRPr/>
          </a:p>
        </p:txBody>
      </p:sp>
      <p:pic>
        <p:nvPicPr>
          <p:cNvPr id="341" name="Google Shape;34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25" y="1017725"/>
            <a:ext cx="826795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Project - 1</a:t>
            </a:r>
            <a:endParaRPr/>
          </a:p>
        </p:txBody>
      </p:sp>
      <p:sp>
        <p:nvSpPr>
          <p:cNvPr id="347" name="Google Shape;347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58" title="telebuy-sampl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1297"/>
            <a:ext cx="9144000" cy="456485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8"/>
          <p:cNvSpPr txBox="1"/>
          <p:nvPr/>
        </p:nvSpPr>
        <p:spPr>
          <a:xfrm>
            <a:off x="2346600" y="0"/>
            <a:ext cx="44508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https://github.com/karthickv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elebuy-html-template</a:t>
            </a:r>
            <a:r>
              <a:rPr lang="en" sz="1300" u="sng">
                <a:solidFill>
                  <a:schemeClr val="hlink"/>
                </a:solidFill>
                <a:hlinkClick r:id="rId7"/>
              </a:rPr>
              <a:t>kumar/t</a:t>
            </a:r>
            <a:endParaRPr sz="1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550"/>
            <a:ext cx="91440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9"/>
          <p:cNvSpPr/>
          <p:nvPr/>
        </p:nvSpPr>
        <p:spPr>
          <a:xfrm>
            <a:off x="6494775" y="948050"/>
            <a:ext cx="512100" cy="185400"/>
          </a:xfrm>
          <a:prstGeom prst="leftArrow">
            <a:avLst>
              <a:gd fmla="val 29449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9"/>
          <p:cNvSpPr/>
          <p:nvPr/>
        </p:nvSpPr>
        <p:spPr>
          <a:xfrm>
            <a:off x="5928100" y="2190350"/>
            <a:ext cx="130800" cy="337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9"/>
          <p:cNvSpPr txBox="1"/>
          <p:nvPr/>
        </p:nvSpPr>
        <p:spPr>
          <a:xfrm>
            <a:off x="7050525" y="849975"/>
            <a:ext cx="1351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Click Clone 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366" name="Google Shape;366;p59"/>
          <p:cNvSpPr txBox="1"/>
          <p:nvPr/>
        </p:nvSpPr>
        <p:spPr>
          <a:xfrm>
            <a:off x="4936500" y="2539388"/>
            <a:ext cx="18525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Download as ZIP file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367" name="Google Shape;367;p59"/>
          <p:cNvSpPr/>
          <p:nvPr/>
        </p:nvSpPr>
        <p:spPr>
          <a:xfrm>
            <a:off x="719225" y="1580100"/>
            <a:ext cx="2964000" cy="293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Thinking in React Way</a:t>
            </a:r>
            <a:endParaRPr/>
          </a:p>
        </p:txBody>
      </p:sp>
      <p:sp>
        <p:nvSpPr>
          <p:cNvPr id="373" name="Google Shape;37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4325"/>
            <a:ext cx="914400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1"/>
          <p:cNvSpPr/>
          <p:nvPr/>
        </p:nvSpPr>
        <p:spPr>
          <a:xfrm>
            <a:off x="0" y="250625"/>
            <a:ext cx="9099300" cy="52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1"/>
          <p:cNvSpPr/>
          <p:nvPr/>
        </p:nvSpPr>
        <p:spPr>
          <a:xfrm>
            <a:off x="926275" y="1263675"/>
            <a:ext cx="7366500" cy="2364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1"/>
          <p:cNvSpPr txBox="1"/>
          <p:nvPr/>
        </p:nvSpPr>
        <p:spPr>
          <a:xfrm>
            <a:off x="5067225" y="314325"/>
            <a:ext cx="2451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Header - Navigation Bar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384" name="Google Shape;384;p61"/>
          <p:cNvSpPr txBox="1"/>
          <p:nvPr/>
        </p:nvSpPr>
        <p:spPr>
          <a:xfrm>
            <a:off x="5317850" y="2560850"/>
            <a:ext cx="23646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Image Slider - Carousel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- The good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096575"/>
            <a:ext cx="8520600" cy="3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Easy to understand what a component will render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Declarative code → predictable code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You don't really need to study JS in the view file in order to understand what the file does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Easy to mix HTML and JS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You do it already with template libraries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No complex two-way data flow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Uses simple one-way reactive data flow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Easier to understand than two-way binding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React is fast!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Real DOM is slow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4325"/>
            <a:ext cx="914400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2"/>
          <p:cNvSpPr/>
          <p:nvPr/>
        </p:nvSpPr>
        <p:spPr>
          <a:xfrm>
            <a:off x="653825" y="744575"/>
            <a:ext cx="7824300" cy="2622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62"/>
          <p:cNvSpPr/>
          <p:nvPr/>
        </p:nvSpPr>
        <p:spPr>
          <a:xfrm>
            <a:off x="948050" y="806400"/>
            <a:ext cx="1362300" cy="2288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62"/>
          <p:cNvSpPr/>
          <p:nvPr/>
        </p:nvSpPr>
        <p:spPr>
          <a:xfrm>
            <a:off x="686525" y="3552500"/>
            <a:ext cx="7791600" cy="111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62"/>
          <p:cNvSpPr txBox="1"/>
          <p:nvPr/>
        </p:nvSpPr>
        <p:spPr>
          <a:xfrm>
            <a:off x="6015275" y="3014950"/>
            <a:ext cx="23430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Product List Component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396" name="Google Shape;396;p62"/>
          <p:cNvSpPr/>
          <p:nvPr/>
        </p:nvSpPr>
        <p:spPr>
          <a:xfrm>
            <a:off x="2430075" y="2844175"/>
            <a:ext cx="773700" cy="2799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62"/>
          <p:cNvSpPr txBox="1"/>
          <p:nvPr/>
        </p:nvSpPr>
        <p:spPr>
          <a:xfrm>
            <a:off x="3312775" y="2757000"/>
            <a:ext cx="18525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Product Component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398" name="Google Shape;398;p62"/>
          <p:cNvSpPr txBox="1"/>
          <p:nvPr/>
        </p:nvSpPr>
        <p:spPr>
          <a:xfrm>
            <a:off x="6156950" y="4304400"/>
            <a:ext cx="2201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Product Info Component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4325"/>
            <a:ext cx="914400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3"/>
          <p:cNvSpPr/>
          <p:nvPr/>
        </p:nvSpPr>
        <p:spPr>
          <a:xfrm>
            <a:off x="100" y="4239025"/>
            <a:ext cx="9144000" cy="719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63"/>
          <p:cNvSpPr/>
          <p:nvPr/>
        </p:nvSpPr>
        <p:spPr>
          <a:xfrm>
            <a:off x="1046125" y="1776250"/>
            <a:ext cx="1743600" cy="69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63"/>
          <p:cNvSpPr txBox="1"/>
          <p:nvPr/>
        </p:nvSpPr>
        <p:spPr>
          <a:xfrm>
            <a:off x="3188050" y="395975"/>
            <a:ext cx="2593500" cy="421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Product Preview Component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09" name="Google Shape;409;p63"/>
          <p:cNvSpPr txBox="1"/>
          <p:nvPr/>
        </p:nvSpPr>
        <p:spPr>
          <a:xfrm>
            <a:off x="4348000" y="4533250"/>
            <a:ext cx="18090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Footer Componenet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410" name="Google Shape;410;p63"/>
          <p:cNvCxnSpPr>
            <a:stCxn id="408" idx="1"/>
            <a:endCxn id="407" idx="0"/>
          </p:cNvCxnSpPr>
          <p:nvPr/>
        </p:nvCxnSpPr>
        <p:spPr>
          <a:xfrm flipH="1">
            <a:off x="1917850" y="606575"/>
            <a:ext cx="1270200" cy="11697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63"/>
          <p:cNvSpPr/>
          <p:nvPr/>
        </p:nvSpPr>
        <p:spPr>
          <a:xfrm>
            <a:off x="3530700" y="2560850"/>
            <a:ext cx="1917900" cy="69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3"/>
          <p:cNvSpPr/>
          <p:nvPr/>
        </p:nvSpPr>
        <p:spPr>
          <a:xfrm>
            <a:off x="5949725" y="1776250"/>
            <a:ext cx="2190600" cy="69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3" name="Google Shape;413;p63"/>
          <p:cNvCxnSpPr>
            <a:stCxn id="408" idx="2"/>
            <a:endCxn id="411" idx="0"/>
          </p:cNvCxnSpPr>
          <p:nvPr/>
        </p:nvCxnSpPr>
        <p:spPr>
          <a:xfrm flipH="1" rot="-5400000">
            <a:off x="3615400" y="1686575"/>
            <a:ext cx="1743600" cy="48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63"/>
          <p:cNvCxnSpPr>
            <a:stCxn id="408" idx="3"/>
            <a:endCxn id="412" idx="0"/>
          </p:cNvCxnSpPr>
          <p:nvPr/>
        </p:nvCxnSpPr>
        <p:spPr>
          <a:xfrm>
            <a:off x="5781550" y="606575"/>
            <a:ext cx="1263600" cy="11697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64"/>
          <p:cNvSpPr/>
          <p:nvPr/>
        </p:nvSpPr>
        <p:spPr>
          <a:xfrm>
            <a:off x="218550" y="201600"/>
            <a:ext cx="8706900" cy="484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64"/>
          <p:cNvSpPr txBox="1"/>
          <p:nvPr/>
        </p:nvSpPr>
        <p:spPr>
          <a:xfrm>
            <a:off x="2310900" y="381275"/>
            <a:ext cx="4522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FFFF00"/>
                </a:highlight>
              </a:rPr>
              <a:t>Home.js - Main js file to import all components</a:t>
            </a:r>
            <a:endParaRPr sz="1500">
              <a:highlight>
                <a:srgbClr val="FFFF00"/>
              </a:highlight>
            </a:endParaRPr>
          </a:p>
        </p:txBody>
      </p:sp>
      <p:sp>
        <p:nvSpPr>
          <p:cNvPr id="423" name="Google Shape;423;p64"/>
          <p:cNvSpPr/>
          <p:nvPr/>
        </p:nvSpPr>
        <p:spPr>
          <a:xfrm>
            <a:off x="653825" y="849975"/>
            <a:ext cx="6233225" cy="425000"/>
          </a:xfrm>
          <a:prstGeom prst="flowChartProcess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4"/>
          <p:cNvSpPr txBox="1"/>
          <p:nvPr/>
        </p:nvSpPr>
        <p:spPr>
          <a:xfrm>
            <a:off x="1209600" y="900863"/>
            <a:ext cx="4991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&lt;HeaderComponent&gt; &lt;/HeaderComponent&gt;</a:t>
            </a:r>
            <a:endParaRPr/>
          </a:p>
        </p:txBody>
      </p:sp>
      <p:sp>
        <p:nvSpPr>
          <p:cNvPr id="425" name="Google Shape;425;p64"/>
          <p:cNvSpPr/>
          <p:nvPr/>
        </p:nvSpPr>
        <p:spPr>
          <a:xfrm>
            <a:off x="632075" y="1373050"/>
            <a:ext cx="6233100" cy="425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64"/>
          <p:cNvSpPr txBox="1"/>
          <p:nvPr/>
        </p:nvSpPr>
        <p:spPr>
          <a:xfrm>
            <a:off x="1236775" y="1414675"/>
            <a:ext cx="4762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&lt;ImageSliderComponenet&gt; &lt;/ImageSliderComponenet&gt;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64"/>
          <p:cNvSpPr/>
          <p:nvPr/>
        </p:nvSpPr>
        <p:spPr>
          <a:xfrm>
            <a:off x="653850" y="1910500"/>
            <a:ext cx="6233100" cy="980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64"/>
          <p:cNvSpPr txBox="1"/>
          <p:nvPr/>
        </p:nvSpPr>
        <p:spPr>
          <a:xfrm>
            <a:off x="1264075" y="1954425"/>
            <a:ext cx="4707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&lt;ProductListComponent&gt;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&lt;ProductComponent&gt;</a:t>
            </a:r>
            <a:r>
              <a:rPr lang="en">
                <a:solidFill>
                  <a:schemeClr val="dk1"/>
                </a:solidFill>
              </a:rPr>
              <a:t>&lt;/ProductComponent&gt;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&lt;/</a:t>
            </a:r>
            <a:r>
              <a:rPr lang="en">
                <a:solidFill>
                  <a:schemeClr val="dk1"/>
                </a:solidFill>
              </a:rPr>
              <a:t>ProductListComponent&gt;</a:t>
            </a:r>
            <a:endParaRPr/>
          </a:p>
        </p:txBody>
      </p:sp>
      <p:sp>
        <p:nvSpPr>
          <p:cNvPr id="429" name="Google Shape;429;p64"/>
          <p:cNvSpPr/>
          <p:nvPr/>
        </p:nvSpPr>
        <p:spPr>
          <a:xfrm>
            <a:off x="632075" y="2952475"/>
            <a:ext cx="6233100" cy="5559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64"/>
          <p:cNvSpPr txBox="1"/>
          <p:nvPr/>
        </p:nvSpPr>
        <p:spPr>
          <a:xfrm>
            <a:off x="1324050" y="3047400"/>
            <a:ext cx="4762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&lt;ProductInfoComponenet&gt; &lt;/</a:t>
            </a:r>
            <a:r>
              <a:rPr lang="en">
                <a:solidFill>
                  <a:schemeClr val="dk1"/>
                </a:solidFill>
              </a:rPr>
              <a:t>ProductInfoComponenet</a:t>
            </a:r>
            <a:r>
              <a:rPr lang="en">
                <a:solidFill>
                  <a:schemeClr val="dk1"/>
                </a:solidFill>
              </a:rPr>
              <a:t>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64"/>
          <p:cNvSpPr/>
          <p:nvPr/>
        </p:nvSpPr>
        <p:spPr>
          <a:xfrm>
            <a:off x="632075" y="3569950"/>
            <a:ext cx="6309600" cy="980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4"/>
          <p:cNvSpPr txBox="1"/>
          <p:nvPr/>
        </p:nvSpPr>
        <p:spPr>
          <a:xfrm>
            <a:off x="1422225" y="3663675"/>
            <a:ext cx="5519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&lt;TopSellerBrandComponent&gt;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&lt;ProductPreviewComponent&gt;</a:t>
            </a:r>
            <a:r>
              <a:rPr lang="en">
                <a:solidFill>
                  <a:schemeClr val="dk1"/>
                </a:solidFill>
              </a:rPr>
              <a:t>&lt;/</a:t>
            </a:r>
            <a:r>
              <a:rPr lang="en">
                <a:solidFill>
                  <a:schemeClr val="dk1"/>
                </a:solidFill>
              </a:rPr>
              <a:t>ProductPreviewComponent</a:t>
            </a:r>
            <a:r>
              <a:rPr lang="en">
                <a:solidFill>
                  <a:schemeClr val="dk1"/>
                </a:solidFill>
              </a:rPr>
              <a:t>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&lt;/</a:t>
            </a:r>
            <a:r>
              <a:rPr lang="en">
                <a:solidFill>
                  <a:schemeClr val="dk1"/>
                </a:solidFill>
              </a:rPr>
              <a:t>TopSellerBrandComponent</a:t>
            </a:r>
            <a:r>
              <a:rPr lang="en">
                <a:solidFill>
                  <a:schemeClr val="dk1"/>
                </a:solidFill>
              </a:rPr>
              <a:t>&gt;</a:t>
            </a:r>
            <a:endParaRPr/>
          </a:p>
        </p:txBody>
      </p:sp>
      <p:sp>
        <p:nvSpPr>
          <p:cNvPr id="433" name="Google Shape;433;p64"/>
          <p:cNvSpPr/>
          <p:nvPr/>
        </p:nvSpPr>
        <p:spPr>
          <a:xfrm>
            <a:off x="664775" y="4611925"/>
            <a:ext cx="6233100" cy="425000"/>
          </a:xfrm>
          <a:prstGeom prst="flowChartProcess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64"/>
          <p:cNvSpPr txBox="1"/>
          <p:nvPr/>
        </p:nvSpPr>
        <p:spPr>
          <a:xfrm>
            <a:off x="1209600" y="4611913"/>
            <a:ext cx="4991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&lt;FooterComponent&gt; &lt;/</a:t>
            </a:r>
            <a:r>
              <a:rPr lang="en">
                <a:solidFill>
                  <a:schemeClr val="dk1"/>
                </a:solidFill>
              </a:rPr>
              <a:t>FooterComponent</a:t>
            </a:r>
            <a:r>
              <a:rPr lang="en"/>
              <a:t>&gt;</a:t>
            </a:r>
            <a:endParaRPr/>
          </a:p>
        </p:txBody>
      </p:sp>
      <p:sp>
        <p:nvSpPr>
          <p:cNvPr id="435" name="Google Shape;435;p64"/>
          <p:cNvSpPr/>
          <p:nvPr/>
        </p:nvSpPr>
        <p:spPr>
          <a:xfrm>
            <a:off x="6886950" y="518925"/>
            <a:ext cx="468600" cy="18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4"/>
          <p:cNvSpPr txBox="1"/>
          <p:nvPr/>
        </p:nvSpPr>
        <p:spPr>
          <a:xfrm>
            <a:off x="7442825" y="435900"/>
            <a:ext cx="12858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Folder</a:t>
            </a:r>
            <a:endParaRPr/>
          </a:p>
        </p:txBody>
      </p:sp>
      <p:sp>
        <p:nvSpPr>
          <p:cNvPr id="437" name="Google Shape;437;p64"/>
          <p:cNvSpPr/>
          <p:nvPr/>
        </p:nvSpPr>
        <p:spPr>
          <a:xfrm>
            <a:off x="7546650" y="2212150"/>
            <a:ext cx="1285800" cy="980400"/>
          </a:xfrm>
          <a:prstGeom prst="plus">
            <a:avLst>
              <a:gd fmla="val 25000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8" name="Google Shape;438;p64"/>
          <p:cNvCxnSpPr>
            <a:stCxn id="423" idx="3"/>
            <a:endCxn id="437" idx="0"/>
          </p:cNvCxnSpPr>
          <p:nvPr/>
        </p:nvCxnSpPr>
        <p:spPr>
          <a:xfrm>
            <a:off x="6887050" y="1062475"/>
            <a:ext cx="1302600" cy="1149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64"/>
          <p:cNvCxnSpPr>
            <a:stCxn id="425" idx="3"/>
            <a:endCxn id="437" idx="0"/>
          </p:cNvCxnSpPr>
          <p:nvPr/>
        </p:nvCxnSpPr>
        <p:spPr>
          <a:xfrm>
            <a:off x="6865175" y="1585600"/>
            <a:ext cx="1324500" cy="626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64"/>
          <p:cNvCxnSpPr>
            <a:stCxn id="427" idx="3"/>
            <a:endCxn id="437" idx="0"/>
          </p:cNvCxnSpPr>
          <p:nvPr/>
        </p:nvCxnSpPr>
        <p:spPr>
          <a:xfrm flipH="1" rot="10800000">
            <a:off x="6886950" y="2212300"/>
            <a:ext cx="1302600" cy="188400"/>
          </a:xfrm>
          <a:prstGeom prst="curvedConnector4">
            <a:avLst>
              <a:gd fmla="val 25322" name="adj1"/>
              <a:gd fmla="val 22611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64"/>
          <p:cNvCxnSpPr>
            <a:stCxn id="429" idx="3"/>
            <a:endCxn id="437" idx="1"/>
          </p:cNvCxnSpPr>
          <p:nvPr/>
        </p:nvCxnSpPr>
        <p:spPr>
          <a:xfrm flipH="1" rot="10800000">
            <a:off x="6865175" y="2702425"/>
            <a:ext cx="681600" cy="5280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64"/>
          <p:cNvCxnSpPr>
            <a:endCxn id="437" idx="2"/>
          </p:cNvCxnSpPr>
          <p:nvPr/>
        </p:nvCxnSpPr>
        <p:spPr>
          <a:xfrm flipH="1" rot="10800000">
            <a:off x="6941550" y="3192550"/>
            <a:ext cx="1248000" cy="867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64"/>
          <p:cNvCxnSpPr>
            <a:stCxn id="433" idx="3"/>
            <a:endCxn id="437" idx="2"/>
          </p:cNvCxnSpPr>
          <p:nvPr/>
        </p:nvCxnSpPr>
        <p:spPr>
          <a:xfrm flipH="1" rot="10800000">
            <a:off x="6897875" y="3192425"/>
            <a:ext cx="1291800" cy="1632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p64"/>
          <p:cNvSpPr txBox="1"/>
          <p:nvPr/>
        </p:nvSpPr>
        <p:spPr>
          <a:xfrm>
            <a:off x="7595700" y="2459463"/>
            <a:ext cx="1187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Components Folder</a:t>
            </a:r>
            <a:endParaRPr sz="1300"/>
          </a:p>
        </p:txBody>
      </p:sp>
      <p:sp>
        <p:nvSpPr>
          <p:cNvPr id="445" name="Google Shape;445;p64"/>
          <p:cNvSpPr/>
          <p:nvPr/>
        </p:nvSpPr>
        <p:spPr>
          <a:xfrm>
            <a:off x="7426100" y="381400"/>
            <a:ext cx="1248000" cy="426600"/>
          </a:xfrm>
          <a:prstGeom prst="parallelogram">
            <a:avLst>
              <a:gd fmla="val 2500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126"/>
            <a:ext cx="9144000" cy="434124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5"/>
          <p:cNvSpPr/>
          <p:nvPr/>
        </p:nvSpPr>
        <p:spPr>
          <a:xfrm>
            <a:off x="577550" y="2223050"/>
            <a:ext cx="2321100" cy="129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5"/>
          <p:cNvSpPr txBox="1"/>
          <p:nvPr/>
        </p:nvSpPr>
        <p:spPr>
          <a:xfrm>
            <a:off x="1438450" y="1863575"/>
            <a:ext cx="15039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Create new files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55" name="Google Shape;455;p65"/>
          <p:cNvSpPr/>
          <p:nvPr/>
        </p:nvSpPr>
        <p:spPr>
          <a:xfrm>
            <a:off x="3639675" y="544850"/>
            <a:ext cx="5192700" cy="308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5"/>
          <p:cNvSpPr/>
          <p:nvPr/>
        </p:nvSpPr>
        <p:spPr>
          <a:xfrm>
            <a:off x="697425" y="2876875"/>
            <a:ext cx="915300" cy="207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7" name="Google Shape;457;p65"/>
          <p:cNvCxnSpPr>
            <a:stCxn id="456" idx="3"/>
            <a:endCxn id="455" idx="1"/>
          </p:cNvCxnSpPr>
          <p:nvPr/>
        </p:nvCxnSpPr>
        <p:spPr>
          <a:xfrm flipH="1" rot="10800000">
            <a:off x="1612725" y="2085775"/>
            <a:ext cx="2027100" cy="894600"/>
          </a:xfrm>
          <a:prstGeom prst="curvedConnector3">
            <a:avLst>
              <a:gd fmla="val 49996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65"/>
          <p:cNvSpPr txBox="1"/>
          <p:nvPr/>
        </p:nvSpPr>
        <p:spPr>
          <a:xfrm>
            <a:off x="6974225" y="2974950"/>
            <a:ext cx="17871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Create new React Componenet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126"/>
            <a:ext cx="9144000" cy="434124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6"/>
          <p:cNvSpPr/>
          <p:nvPr/>
        </p:nvSpPr>
        <p:spPr>
          <a:xfrm>
            <a:off x="457675" y="3626725"/>
            <a:ext cx="1471200" cy="33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6"/>
          <p:cNvSpPr txBox="1"/>
          <p:nvPr/>
        </p:nvSpPr>
        <p:spPr>
          <a:xfrm>
            <a:off x="6581925" y="3203800"/>
            <a:ext cx="20595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Modify the App.js and import HomePage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68" name="Google Shape;468;p66"/>
          <p:cNvSpPr/>
          <p:nvPr/>
        </p:nvSpPr>
        <p:spPr>
          <a:xfrm>
            <a:off x="3530700" y="555750"/>
            <a:ext cx="5187000" cy="349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9" name="Google Shape;469;p66"/>
          <p:cNvCxnSpPr>
            <a:stCxn id="466" idx="3"/>
            <a:endCxn id="468" idx="1"/>
          </p:cNvCxnSpPr>
          <p:nvPr/>
        </p:nvCxnSpPr>
        <p:spPr>
          <a:xfrm flipH="1" rot="10800000">
            <a:off x="1928875" y="2304775"/>
            <a:ext cx="1601700" cy="14919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67"/>
          <p:cNvPicPr preferRelativeResize="0"/>
          <p:nvPr/>
        </p:nvPicPr>
        <p:blipFill rotWithShape="1">
          <a:blip r:embed="rId3">
            <a:alphaModFix/>
          </a:blip>
          <a:srcRect b="27119" l="0" r="0" t="0"/>
          <a:stretch/>
        </p:blipFill>
        <p:spPr>
          <a:xfrm>
            <a:off x="1210050" y="697425"/>
            <a:ext cx="6723901" cy="374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JS Plugins</a:t>
            </a:r>
            <a:endParaRPr/>
          </a:p>
        </p:txBody>
      </p:sp>
      <p:sp>
        <p:nvSpPr>
          <p:cNvPr id="482" name="Google Shape;482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025"/>
            <a:ext cx="9144000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9"/>
          <p:cNvSpPr txBox="1"/>
          <p:nvPr/>
        </p:nvSpPr>
        <p:spPr>
          <a:xfrm>
            <a:off x="2364700" y="969850"/>
            <a:ext cx="34761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rgbClr val="FFFF00"/>
                </a:highlight>
              </a:rPr>
              <a:t>https://</a:t>
            </a:r>
            <a:r>
              <a:rPr lang="en" sz="1700">
                <a:highlight>
                  <a:srgbClr val="FFFF00"/>
                </a:highlight>
              </a:rPr>
              <a:t>npmjs.com - React Plugins </a:t>
            </a:r>
            <a:endParaRPr sz="1700">
              <a:highlight>
                <a:srgbClr val="FFFF00"/>
              </a:highlight>
            </a:endParaRPr>
          </a:p>
        </p:txBody>
      </p:sp>
      <p:sp>
        <p:nvSpPr>
          <p:cNvPr id="491" name="Google Shape;491;p69"/>
          <p:cNvSpPr/>
          <p:nvPr/>
        </p:nvSpPr>
        <p:spPr>
          <a:xfrm>
            <a:off x="893575" y="1427550"/>
            <a:ext cx="6756300" cy="39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4325"/>
            <a:ext cx="914400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0"/>
          <p:cNvSpPr/>
          <p:nvPr/>
        </p:nvSpPr>
        <p:spPr>
          <a:xfrm>
            <a:off x="5873625" y="1449325"/>
            <a:ext cx="2451900" cy="39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70"/>
          <p:cNvSpPr/>
          <p:nvPr/>
        </p:nvSpPr>
        <p:spPr>
          <a:xfrm>
            <a:off x="5873625" y="1885225"/>
            <a:ext cx="2451900" cy="3018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70"/>
          <p:cNvSpPr/>
          <p:nvPr/>
        </p:nvSpPr>
        <p:spPr>
          <a:xfrm>
            <a:off x="5470425" y="1558300"/>
            <a:ext cx="370500" cy="141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70"/>
          <p:cNvSpPr txBox="1"/>
          <p:nvPr/>
        </p:nvSpPr>
        <p:spPr>
          <a:xfrm>
            <a:off x="3487125" y="1394850"/>
            <a:ext cx="19287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Installation Command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503" name="Google Shape;503;p70"/>
          <p:cNvSpPr/>
          <p:nvPr/>
        </p:nvSpPr>
        <p:spPr>
          <a:xfrm>
            <a:off x="5464875" y="3159625"/>
            <a:ext cx="381600" cy="141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70"/>
          <p:cNvSpPr txBox="1"/>
          <p:nvPr/>
        </p:nvSpPr>
        <p:spPr>
          <a:xfrm>
            <a:off x="3247375" y="2517275"/>
            <a:ext cx="2223000" cy="1820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highlight>
                  <a:srgbClr val="FFFF00"/>
                </a:highlight>
              </a:rPr>
              <a:t>Check popularity</a:t>
            </a:r>
            <a:endParaRPr>
              <a:highlight>
                <a:srgbClr val="FF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highlight>
                  <a:srgbClr val="FFFF00"/>
                </a:highlight>
              </a:rPr>
              <a:t>Check License</a:t>
            </a:r>
            <a:endParaRPr>
              <a:highlight>
                <a:srgbClr val="FF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highlight>
                  <a:srgbClr val="FFFF00"/>
                </a:highlight>
              </a:rPr>
              <a:t>Check its homepage</a:t>
            </a:r>
            <a:endParaRPr>
              <a:highlight>
                <a:srgbClr val="FF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highlight>
                  <a:srgbClr val="FFFF00"/>
                </a:highlight>
              </a:rPr>
              <a:t>Check its Features, demo and support</a:t>
            </a:r>
            <a:endParaRPr>
              <a:highlight>
                <a:srgbClr val="FF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highlight>
                  <a:srgbClr val="FFFF00"/>
                </a:highlight>
              </a:rPr>
              <a:t>Options for customization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Plugins used in HTML Template</a:t>
            </a:r>
            <a:endParaRPr/>
          </a:p>
        </p:txBody>
      </p:sp>
      <p:sp>
        <p:nvSpPr>
          <p:cNvPr id="510" name="Google Shape;510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npm install bootstrap --save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npm install jquery --save (should not use jQuery in react app)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npm install font-awesome --save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npm install react-responsive-carousel --save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Install the dependencies into the project via terminal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DOM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VDOM is a high level lightweight in-memory tree representation of actual DOM.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Create a VDOM with a new state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Compare it with older VDOM using diffing.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Update only differ nodes in real DOM.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Assign new VDOM as older VDOM.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500" y="1076675"/>
            <a:ext cx="4267200" cy="356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7" name="Google Shape;51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975"/>
            <a:ext cx="9144001" cy="46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2"/>
          <p:cNvSpPr/>
          <p:nvPr/>
        </p:nvSpPr>
        <p:spPr>
          <a:xfrm>
            <a:off x="65375" y="2724300"/>
            <a:ext cx="839100" cy="24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72"/>
          <p:cNvSpPr/>
          <p:nvPr/>
        </p:nvSpPr>
        <p:spPr>
          <a:xfrm>
            <a:off x="2789700" y="653825"/>
            <a:ext cx="5699400" cy="98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0" name="Google Shape;520;p72"/>
          <p:cNvCxnSpPr>
            <a:stCxn id="518" idx="3"/>
            <a:endCxn id="519" idx="1"/>
          </p:cNvCxnSpPr>
          <p:nvPr/>
        </p:nvCxnSpPr>
        <p:spPr>
          <a:xfrm flipH="1" rot="10800000">
            <a:off x="904475" y="1144200"/>
            <a:ext cx="1885200" cy="1702800"/>
          </a:xfrm>
          <a:prstGeom prst="curvedConnector3">
            <a:avLst>
              <a:gd fmla="val 50001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1" name="Google Shape;521;p72"/>
          <p:cNvSpPr txBox="1"/>
          <p:nvPr/>
        </p:nvSpPr>
        <p:spPr>
          <a:xfrm>
            <a:off x="6881700" y="1634525"/>
            <a:ext cx="19506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Importing the plugins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522" name="Google Shape;522;p72"/>
          <p:cNvSpPr/>
          <p:nvPr/>
        </p:nvSpPr>
        <p:spPr>
          <a:xfrm>
            <a:off x="54475" y="457675"/>
            <a:ext cx="1056900" cy="24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72"/>
          <p:cNvSpPr txBox="1"/>
          <p:nvPr/>
        </p:nvSpPr>
        <p:spPr>
          <a:xfrm>
            <a:off x="1111375" y="370500"/>
            <a:ext cx="11442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Plugin code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975"/>
            <a:ext cx="9144001" cy="46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3"/>
          <p:cNvSpPr/>
          <p:nvPr/>
        </p:nvSpPr>
        <p:spPr>
          <a:xfrm>
            <a:off x="108975" y="980750"/>
            <a:ext cx="969900" cy="2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73"/>
          <p:cNvSpPr/>
          <p:nvPr/>
        </p:nvSpPr>
        <p:spPr>
          <a:xfrm>
            <a:off x="2517275" y="1569200"/>
            <a:ext cx="6582000" cy="839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3" name="Google Shape;533;p73"/>
          <p:cNvCxnSpPr>
            <a:stCxn id="531" idx="3"/>
            <a:endCxn id="532" idx="1"/>
          </p:cNvCxnSpPr>
          <p:nvPr/>
        </p:nvCxnSpPr>
        <p:spPr>
          <a:xfrm>
            <a:off x="1078875" y="1127900"/>
            <a:ext cx="1438500" cy="861000"/>
          </a:xfrm>
          <a:prstGeom prst="curvedConnector3">
            <a:avLst>
              <a:gd fmla="val 49997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73"/>
          <p:cNvSpPr txBox="1"/>
          <p:nvPr/>
        </p:nvSpPr>
        <p:spPr>
          <a:xfrm>
            <a:off x="7127050" y="1152463"/>
            <a:ext cx="1601700" cy="370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Add Google font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975"/>
            <a:ext cx="9144001" cy="46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4"/>
          <p:cNvSpPr/>
          <p:nvPr/>
        </p:nvSpPr>
        <p:spPr>
          <a:xfrm>
            <a:off x="87175" y="2095075"/>
            <a:ext cx="839100" cy="26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74"/>
          <p:cNvSpPr/>
          <p:nvPr/>
        </p:nvSpPr>
        <p:spPr>
          <a:xfrm>
            <a:off x="2397400" y="1601900"/>
            <a:ext cx="2539200" cy="49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4" name="Google Shape;544;p74"/>
          <p:cNvCxnSpPr>
            <a:stCxn id="542" idx="3"/>
            <a:endCxn id="543" idx="1"/>
          </p:cNvCxnSpPr>
          <p:nvPr/>
        </p:nvCxnSpPr>
        <p:spPr>
          <a:xfrm flipH="1" rot="10800000">
            <a:off x="926275" y="1847275"/>
            <a:ext cx="1471200" cy="378600"/>
          </a:xfrm>
          <a:prstGeom prst="curvedConnector3">
            <a:avLst>
              <a:gd fmla="val 49997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5" name="Google Shape;545;p74"/>
          <p:cNvSpPr txBox="1"/>
          <p:nvPr/>
        </p:nvSpPr>
        <p:spPr>
          <a:xfrm>
            <a:off x="1035250" y="3240675"/>
            <a:ext cx="2016000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the style from template to index.css</a:t>
            </a:r>
            <a:endParaRPr/>
          </a:p>
        </p:txBody>
      </p:sp>
      <p:sp>
        <p:nvSpPr>
          <p:cNvPr id="546" name="Google Shape;546;p74"/>
          <p:cNvSpPr/>
          <p:nvPr/>
        </p:nvSpPr>
        <p:spPr>
          <a:xfrm>
            <a:off x="141625" y="2511850"/>
            <a:ext cx="730200" cy="207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7" name="Google Shape;547;p74"/>
          <p:cNvCxnSpPr>
            <a:stCxn id="546" idx="3"/>
            <a:endCxn id="545" idx="0"/>
          </p:cNvCxnSpPr>
          <p:nvPr/>
        </p:nvCxnSpPr>
        <p:spPr>
          <a:xfrm>
            <a:off x="871825" y="2615350"/>
            <a:ext cx="1171500" cy="6252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74"/>
          <p:cNvSpPr txBox="1"/>
          <p:nvPr/>
        </p:nvSpPr>
        <p:spPr>
          <a:xfrm>
            <a:off x="5306975" y="1560800"/>
            <a:ext cx="1645500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css to react app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2526"/>
            <a:ext cx="9143998" cy="4738447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75"/>
          <p:cNvSpPr/>
          <p:nvPr/>
        </p:nvSpPr>
        <p:spPr>
          <a:xfrm>
            <a:off x="130775" y="1152475"/>
            <a:ext cx="882600" cy="25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5"/>
          <p:cNvSpPr/>
          <p:nvPr/>
        </p:nvSpPr>
        <p:spPr>
          <a:xfrm>
            <a:off x="2375600" y="261525"/>
            <a:ext cx="6680100" cy="457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8" name="Google Shape;558;p75"/>
          <p:cNvCxnSpPr>
            <a:stCxn id="556" idx="3"/>
            <a:endCxn id="557" idx="1"/>
          </p:cNvCxnSpPr>
          <p:nvPr/>
        </p:nvCxnSpPr>
        <p:spPr>
          <a:xfrm>
            <a:off x="1013375" y="1279075"/>
            <a:ext cx="1362300" cy="1270800"/>
          </a:xfrm>
          <a:prstGeom prst="curvedConnector3">
            <a:avLst>
              <a:gd fmla="val 49997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75"/>
          <p:cNvSpPr txBox="1"/>
          <p:nvPr/>
        </p:nvSpPr>
        <p:spPr>
          <a:xfrm>
            <a:off x="6560150" y="533975"/>
            <a:ext cx="23865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Coppied the header HTML code from the template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560" name="Google Shape;560;p75"/>
          <p:cNvSpPr/>
          <p:nvPr/>
        </p:nvSpPr>
        <p:spPr>
          <a:xfrm>
            <a:off x="3868525" y="1231400"/>
            <a:ext cx="784800" cy="25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2526"/>
            <a:ext cx="9143998" cy="4738447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/>
          <p:nvPr/>
        </p:nvSpPr>
        <p:spPr>
          <a:xfrm>
            <a:off x="2419200" y="533975"/>
            <a:ext cx="4566000" cy="48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6"/>
          <p:cNvSpPr/>
          <p:nvPr/>
        </p:nvSpPr>
        <p:spPr>
          <a:xfrm>
            <a:off x="3399950" y="1852525"/>
            <a:ext cx="3618000" cy="654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76"/>
          <p:cNvSpPr txBox="1"/>
          <p:nvPr/>
        </p:nvSpPr>
        <p:spPr>
          <a:xfrm>
            <a:off x="7290300" y="1017875"/>
            <a:ext cx="1743600" cy="93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Imported the HeaderComponent and updated in render method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571" name="Google Shape;571;p76"/>
          <p:cNvSpPr/>
          <p:nvPr/>
        </p:nvSpPr>
        <p:spPr>
          <a:xfrm>
            <a:off x="119850" y="2037925"/>
            <a:ext cx="817200" cy="2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2" name="Google Shape;572;p76"/>
          <p:cNvCxnSpPr>
            <a:stCxn id="571" idx="3"/>
            <a:endCxn id="568" idx="1"/>
          </p:cNvCxnSpPr>
          <p:nvPr/>
        </p:nvCxnSpPr>
        <p:spPr>
          <a:xfrm flipH="1" rot="10800000">
            <a:off x="937050" y="775825"/>
            <a:ext cx="1482300" cy="14037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76"/>
          <p:cNvCxnSpPr>
            <a:stCxn id="571" idx="3"/>
            <a:endCxn id="569" idx="0"/>
          </p:cNvCxnSpPr>
          <p:nvPr/>
        </p:nvCxnSpPr>
        <p:spPr>
          <a:xfrm flipH="1" rot="10800000">
            <a:off x="937050" y="1852525"/>
            <a:ext cx="4272000" cy="327000"/>
          </a:xfrm>
          <a:prstGeom prst="curvedConnector4">
            <a:avLst>
              <a:gd fmla="val 28826" name="adj1"/>
              <a:gd fmla="val 172821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80" name="Google Shape;58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9221"/>
            <a:ext cx="9144000" cy="4245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968"/>
            <a:ext cx="9144002" cy="470556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8" name="Google Shape;588;p78"/>
          <p:cNvSpPr/>
          <p:nvPr/>
        </p:nvSpPr>
        <p:spPr>
          <a:xfrm>
            <a:off x="621150" y="1656375"/>
            <a:ext cx="958800" cy="17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78"/>
          <p:cNvSpPr/>
          <p:nvPr/>
        </p:nvSpPr>
        <p:spPr>
          <a:xfrm>
            <a:off x="3988375" y="2735425"/>
            <a:ext cx="3846600" cy="25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0" name="Google Shape;590;p78"/>
          <p:cNvCxnSpPr>
            <a:endCxn id="589" idx="1"/>
          </p:cNvCxnSpPr>
          <p:nvPr/>
        </p:nvCxnSpPr>
        <p:spPr>
          <a:xfrm>
            <a:off x="1579975" y="1743775"/>
            <a:ext cx="2408400" cy="1116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78"/>
          <p:cNvSpPr/>
          <p:nvPr/>
        </p:nvSpPr>
        <p:spPr>
          <a:xfrm>
            <a:off x="2822375" y="762800"/>
            <a:ext cx="5012700" cy="74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2715"/>
            <a:ext cx="9143998" cy="3758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05" name="Google Shape;60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9800"/>
            <a:ext cx="9143998" cy="4463899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80"/>
          <p:cNvSpPr/>
          <p:nvPr/>
        </p:nvSpPr>
        <p:spPr>
          <a:xfrm>
            <a:off x="3203800" y="1623700"/>
            <a:ext cx="3585300" cy="129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80"/>
          <p:cNvSpPr txBox="1"/>
          <p:nvPr/>
        </p:nvSpPr>
        <p:spPr>
          <a:xfrm>
            <a:off x="6974225" y="1819850"/>
            <a:ext cx="16455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Loading image from local folder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608" name="Google Shape;608;p80"/>
          <p:cNvSpPr/>
          <p:nvPr/>
        </p:nvSpPr>
        <p:spPr>
          <a:xfrm>
            <a:off x="3814025" y="3814025"/>
            <a:ext cx="3585300" cy="207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9" name="Google Shape;609;p80"/>
          <p:cNvCxnSpPr>
            <a:stCxn id="606" idx="2"/>
            <a:endCxn id="608" idx="0"/>
          </p:cNvCxnSpPr>
          <p:nvPr/>
        </p:nvCxnSpPr>
        <p:spPr>
          <a:xfrm flipH="1" rot="-5400000">
            <a:off x="4854850" y="3062200"/>
            <a:ext cx="893400" cy="610200"/>
          </a:xfrm>
          <a:prstGeom prst="curvedConnector3">
            <a:avLst>
              <a:gd fmla="val 50001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" name="Google Shape;610;p80"/>
          <p:cNvSpPr txBox="1"/>
          <p:nvPr/>
        </p:nvSpPr>
        <p:spPr>
          <a:xfrm>
            <a:off x="6309500" y="3077875"/>
            <a:ext cx="264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Passing the image to ImageCarousel component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9800"/>
            <a:ext cx="9143998" cy="4463899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81"/>
          <p:cNvSpPr/>
          <p:nvPr/>
        </p:nvSpPr>
        <p:spPr>
          <a:xfrm>
            <a:off x="3192900" y="1405750"/>
            <a:ext cx="4467900" cy="134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81"/>
          <p:cNvSpPr txBox="1"/>
          <p:nvPr/>
        </p:nvSpPr>
        <p:spPr>
          <a:xfrm>
            <a:off x="7660800" y="1754500"/>
            <a:ext cx="10569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Iterating the image 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620" name="Google Shape;620;p81"/>
          <p:cNvSpPr/>
          <p:nvPr/>
        </p:nvSpPr>
        <p:spPr>
          <a:xfrm>
            <a:off x="2658925" y="664725"/>
            <a:ext cx="4097400" cy="30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81"/>
          <p:cNvSpPr txBox="1"/>
          <p:nvPr/>
        </p:nvSpPr>
        <p:spPr>
          <a:xfrm>
            <a:off x="6908700" y="555675"/>
            <a:ext cx="180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Importing carousel plugin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622" name="Google Shape;622;p81"/>
          <p:cNvSpPr/>
          <p:nvPr/>
        </p:nvSpPr>
        <p:spPr>
          <a:xfrm>
            <a:off x="523075" y="1667275"/>
            <a:ext cx="1166100" cy="239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3" name="Google Shape;623;p81"/>
          <p:cNvCxnSpPr>
            <a:stCxn id="622" idx="3"/>
            <a:endCxn id="620" idx="1"/>
          </p:cNvCxnSpPr>
          <p:nvPr/>
        </p:nvCxnSpPr>
        <p:spPr>
          <a:xfrm flipH="1" rot="10800000">
            <a:off x="1689175" y="817225"/>
            <a:ext cx="969900" cy="9699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4" name="Google Shape;624;p81"/>
          <p:cNvSpPr/>
          <p:nvPr/>
        </p:nvSpPr>
        <p:spPr>
          <a:xfrm>
            <a:off x="5219775" y="1928825"/>
            <a:ext cx="2037900" cy="30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81"/>
          <p:cNvSpPr txBox="1"/>
          <p:nvPr/>
        </p:nvSpPr>
        <p:spPr>
          <a:xfrm>
            <a:off x="5655650" y="2288425"/>
            <a:ext cx="16674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Inline Styles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- The bad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React is nothing but the view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No events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No XHR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No data / models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No promises / deferreds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No idea how to add all of the above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Very little info in the docs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Building JSX requires some extra work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No support for older browsers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2" name="Google Shape;63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9800"/>
            <a:ext cx="9143998" cy="446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9" name="Google Shape;63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9432"/>
            <a:ext cx="9144003" cy="448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83"/>
          <p:cNvSpPr/>
          <p:nvPr/>
        </p:nvSpPr>
        <p:spPr>
          <a:xfrm>
            <a:off x="577550" y="1841625"/>
            <a:ext cx="751800" cy="22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83"/>
          <p:cNvSpPr/>
          <p:nvPr/>
        </p:nvSpPr>
        <p:spPr>
          <a:xfrm>
            <a:off x="577550" y="2190350"/>
            <a:ext cx="893700" cy="218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83"/>
          <p:cNvSpPr/>
          <p:nvPr/>
        </p:nvSpPr>
        <p:spPr>
          <a:xfrm>
            <a:off x="4184550" y="3487125"/>
            <a:ext cx="4380600" cy="57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3" name="Google Shape;643;p83"/>
          <p:cNvCxnSpPr>
            <a:stCxn id="640" idx="3"/>
            <a:endCxn id="642" idx="1"/>
          </p:cNvCxnSpPr>
          <p:nvPr/>
        </p:nvCxnSpPr>
        <p:spPr>
          <a:xfrm>
            <a:off x="1329350" y="1956075"/>
            <a:ext cx="2855100" cy="18174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83"/>
          <p:cNvCxnSpPr>
            <a:stCxn id="641" idx="3"/>
            <a:endCxn id="642" idx="1"/>
          </p:cNvCxnSpPr>
          <p:nvPr/>
        </p:nvCxnSpPr>
        <p:spPr>
          <a:xfrm>
            <a:off x="1471250" y="2299400"/>
            <a:ext cx="2713200" cy="14742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Google Shape;65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368"/>
            <a:ext cx="9143998" cy="4762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8" name="Google Shape;65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9432"/>
            <a:ext cx="9144003" cy="4484639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85"/>
          <p:cNvSpPr/>
          <p:nvPr/>
        </p:nvSpPr>
        <p:spPr>
          <a:xfrm>
            <a:off x="2560850" y="1383950"/>
            <a:ext cx="5971800" cy="29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85"/>
          <p:cNvSpPr/>
          <p:nvPr/>
        </p:nvSpPr>
        <p:spPr>
          <a:xfrm>
            <a:off x="2560850" y="2686013"/>
            <a:ext cx="5971800" cy="29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85"/>
          <p:cNvSpPr/>
          <p:nvPr/>
        </p:nvSpPr>
        <p:spPr>
          <a:xfrm>
            <a:off x="2560850" y="3988075"/>
            <a:ext cx="5971800" cy="29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85"/>
          <p:cNvSpPr txBox="1"/>
          <p:nvPr/>
        </p:nvSpPr>
        <p:spPr>
          <a:xfrm>
            <a:off x="490400" y="2201250"/>
            <a:ext cx="1514700" cy="74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preview component with different data</a:t>
            </a:r>
            <a:endParaRPr/>
          </a:p>
        </p:txBody>
      </p:sp>
      <p:sp>
        <p:nvSpPr>
          <p:cNvPr id="663" name="Google Shape;663;p85"/>
          <p:cNvSpPr txBox="1"/>
          <p:nvPr/>
        </p:nvSpPr>
        <p:spPr>
          <a:xfrm>
            <a:off x="523100" y="1787225"/>
            <a:ext cx="1449300" cy="294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Home.js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0" name="Google Shape;67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182"/>
            <a:ext cx="9143998" cy="4819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7" name="Google Shape;67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672"/>
            <a:ext cx="9143998" cy="4858156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7"/>
          <p:cNvSpPr/>
          <p:nvPr/>
        </p:nvSpPr>
        <p:spPr>
          <a:xfrm>
            <a:off x="860900" y="2865975"/>
            <a:ext cx="4718400" cy="337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5" name="Google Shape;68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463"/>
            <a:ext cx="9143998" cy="4708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8"/>
          <p:cNvSpPr/>
          <p:nvPr/>
        </p:nvSpPr>
        <p:spPr>
          <a:xfrm>
            <a:off x="2985850" y="403200"/>
            <a:ext cx="4925700" cy="359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88"/>
          <p:cNvSpPr/>
          <p:nvPr/>
        </p:nvSpPr>
        <p:spPr>
          <a:xfrm>
            <a:off x="3399950" y="2484575"/>
            <a:ext cx="3966600" cy="159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88"/>
          <p:cNvSpPr/>
          <p:nvPr/>
        </p:nvSpPr>
        <p:spPr>
          <a:xfrm>
            <a:off x="479475" y="2288425"/>
            <a:ext cx="632100" cy="239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9" name="Google Shape;689;p88"/>
          <p:cNvCxnSpPr>
            <a:stCxn id="688" idx="3"/>
            <a:endCxn id="686" idx="1"/>
          </p:cNvCxnSpPr>
          <p:nvPr/>
        </p:nvCxnSpPr>
        <p:spPr>
          <a:xfrm flipH="1" rot="10800000">
            <a:off x="1111575" y="583075"/>
            <a:ext cx="1874400" cy="1825200"/>
          </a:xfrm>
          <a:prstGeom prst="curvedConnector3">
            <a:avLst>
              <a:gd fmla="val 49997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88"/>
          <p:cNvCxnSpPr>
            <a:stCxn id="688" idx="3"/>
            <a:endCxn id="687" idx="1"/>
          </p:cNvCxnSpPr>
          <p:nvPr/>
        </p:nvCxnSpPr>
        <p:spPr>
          <a:xfrm>
            <a:off x="1111575" y="2408275"/>
            <a:ext cx="2288400" cy="871800"/>
          </a:xfrm>
          <a:prstGeom prst="curvedConnector3">
            <a:avLst>
              <a:gd fmla="val 49999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7" name="Google Shape;69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463"/>
            <a:ext cx="9143998" cy="470857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9"/>
          <p:cNvSpPr/>
          <p:nvPr/>
        </p:nvSpPr>
        <p:spPr>
          <a:xfrm>
            <a:off x="1307675" y="882675"/>
            <a:ext cx="1242300" cy="269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89"/>
          <p:cNvSpPr/>
          <p:nvPr/>
        </p:nvSpPr>
        <p:spPr>
          <a:xfrm>
            <a:off x="3552500" y="2571750"/>
            <a:ext cx="4217100" cy="621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0" name="Google Shape;700;p89"/>
          <p:cNvCxnSpPr>
            <a:stCxn id="698" idx="2"/>
            <a:endCxn id="699" idx="1"/>
          </p:cNvCxnSpPr>
          <p:nvPr/>
        </p:nvCxnSpPr>
        <p:spPr>
          <a:xfrm flipH="1" rot="-5400000">
            <a:off x="1875575" y="1205625"/>
            <a:ext cx="1730100" cy="16236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7" name="Google Shape;70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4325"/>
            <a:ext cx="914400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90"/>
          <p:cNvSpPr/>
          <p:nvPr/>
        </p:nvSpPr>
        <p:spPr>
          <a:xfrm>
            <a:off x="10900" y="250625"/>
            <a:ext cx="9144000" cy="45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90"/>
          <p:cNvSpPr txBox="1"/>
          <p:nvPr/>
        </p:nvSpPr>
        <p:spPr>
          <a:xfrm>
            <a:off x="5067225" y="172650"/>
            <a:ext cx="2451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Header - Navigation Bar (Re-Usable Componenet)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710" name="Google Shape;710;p90"/>
          <p:cNvSpPr/>
          <p:nvPr/>
        </p:nvSpPr>
        <p:spPr>
          <a:xfrm>
            <a:off x="659850" y="1546825"/>
            <a:ext cx="7824300" cy="336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90"/>
          <p:cNvSpPr txBox="1"/>
          <p:nvPr/>
        </p:nvSpPr>
        <p:spPr>
          <a:xfrm>
            <a:off x="6091575" y="1503388"/>
            <a:ext cx="2343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Product List Component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(Re-Usable Componenet)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712" name="Google Shape;712;p90"/>
          <p:cNvSpPr/>
          <p:nvPr/>
        </p:nvSpPr>
        <p:spPr>
          <a:xfrm>
            <a:off x="2604425" y="2902950"/>
            <a:ext cx="773700" cy="2799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90"/>
          <p:cNvSpPr txBox="1"/>
          <p:nvPr/>
        </p:nvSpPr>
        <p:spPr>
          <a:xfrm>
            <a:off x="3312775" y="2757000"/>
            <a:ext cx="2680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Product Component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(Re-Usable Componenet)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714" name="Google Shape;714;p90"/>
          <p:cNvSpPr/>
          <p:nvPr/>
        </p:nvSpPr>
        <p:spPr>
          <a:xfrm>
            <a:off x="904475" y="1841625"/>
            <a:ext cx="1602000" cy="2441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83150"/>
            <a:ext cx="8991602" cy="4777188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91"/>
          <p:cNvSpPr/>
          <p:nvPr/>
        </p:nvSpPr>
        <p:spPr>
          <a:xfrm>
            <a:off x="5960800" y="784575"/>
            <a:ext cx="2288400" cy="29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I use React?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Easy to read and understand views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Concept of components is the future of web development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Understanding how it works will take time and will slow you down at first (but once you and your team get it, things will start happening much faster)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If your page uses a lot of fast updating data or real time data - React is the way to go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Once you and your team is over the React's learning curve, developing your app will become a lot faster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7" name="Google Shape;72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672"/>
            <a:ext cx="9143998" cy="485815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92"/>
          <p:cNvSpPr/>
          <p:nvPr/>
        </p:nvSpPr>
        <p:spPr>
          <a:xfrm>
            <a:off x="3214700" y="1242275"/>
            <a:ext cx="5503200" cy="238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5" name="Google Shape;73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1056"/>
            <a:ext cx="9143999" cy="4621389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93"/>
          <p:cNvSpPr/>
          <p:nvPr/>
        </p:nvSpPr>
        <p:spPr>
          <a:xfrm>
            <a:off x="2680725" y="1678175"/>
            <a:ext cx="3094800" cy="261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93"/>
          <p:cNvSpPr txBox="1"/>
          <p:nvPr/>
        </p:nvSpPr>
        <p:spPr>
          <a:xfrm>
            <a:off x="4892875" y="1209600"/>
            <a:ext cx="19614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Importing a GIF image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738" name="Google Shape;738;p93"/>
          <p:cNvSpPr/>
          <p:nvPr/>
        </p:nvSpPr>
        <p:spPr>
          <a:xfrm>
            <a:off x="1460225" y="871775"/>
            <a:ext cx="1307700" cy="261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93"/>
          <p:cNvSpPr txBox="1"/>
          <p:nvPr/>
        </p:nvSpPr>
        <p:spPr>
          <a:xfrm>
            <a:off x="2844175" y="609225"/>
            <a:ext cx="2136000" cy="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Loader component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9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6" name="Google Shape;74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870"/>
            <a:ext cx="9144001" cy="4821761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94"/>
          <p:cNvSpPr/>
          <p:nvPr/>
        </p:nvSpPr>
        <p:spPr>
          <a:xfrm>
            <a:off x="2233925" y="2266625"/>
            <a:ext cx="6598500" cy="871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94"/>
          <p:cNvSpPr txBox="1"/>
          <p:nvPr/>
        </p:nvSpPr>
        <p:spPr>
          <a:xfrm>
            <a:off x="6080675" y="1645475"/>
            <a:ext cx="2615400" cy="55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rendering to load gif and product component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5" name="Google Shape;75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980"/>
            <a:ext cx="9143998" cy="4643538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95"/>
          <p:cNvSpPr/>
          <p:nvPr/>
        </p:nvSpPr>
        <p:spPr>
          <a:xfrm>
            <a:off x="915375" y="1492925"/>
            <a:ext cx="7399200" cy="719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95"/>
          <p:cNvSpPr txBox="1"/>
          <p:nvPr/>
        </p:nvSpPr>
        <p:spPr>
          <a:xfrm>
            <a:off x="5666475" y="1874325"/>
            <a:ext cx="26481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Cart Item Component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Hooks</a:t>
            </a:r>
            <a:endParaRPr/>
          </a:p>
        </p:txBody>
      </p:sp>
      <p:sp>
        <p:nvSpPr>
          <p:cNvPr id="763" name="Google Shape;763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Hooks</a:t>
            </a:r>
            <a:endParaRPr/>
          </a:p>
        </p:txBody>
      </p:sp>
      <p:sp>
        <p:nvSpPr>
          <p:cNvPr id="769" name="Google Shape;769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Hooks are a new addition in React 16.8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 Hook is a special function that lets you “hook into” React features.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Hooks are backward compatible.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Using hooks it is possible to express the same logic without an ES6 class.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of Hooks</a:t>
            </a:r>
            <a:endParaRPr/>
          </a:p>
        </p:txBody>
      </p:sp>
      <p:sp>
        <p:nvSpPr>
          <p:cNvPr id="775" name="Google Shape;775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Only Call Hooks at the Top Level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Don’t call Hooks inside loops, conditions, or nested functions. Instead, always use Hooks at the top level of your React function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Only Call Hooks from React Functions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Don’t call Hooks from regular JavaScript functions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Hooks</a:t>
            </a:r>
            <a:endParaRPr/>
          </a:p>
        </p:txBody>
      </p:sp>
      <p:sp>
        <p:nvSpPr>
          <p:cNvPr id="781" name="Google Shape;781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Using the State Hook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Updating the state in React, without setState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 startAt="2"/>
            </a:pPr>
            <a:r>
              <a:rPr lang="en">
                <a:solidFill>
                  <a:srgbClr val="000000"/>
                </a:solidFill>
              </a:rPr>
              <a:t>Using the Effect Hook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The Effect Hook lets you perform side effects in function components.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In useEffect serves the same purpose as componentDidMount, componentDidUpdate, and componentWillUnmount in React classes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 startAt="3"/>
            </a:pPr>
            <a:r>
              <a:rPr lang="en">
                <a:solidFill>
                  <a:srgbClr val="000000"/>
                </a:solidFill>
              </a:rPr>
              <a:t>Custom React hook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Building your own Hooks lets you extract component logic into reusable functions.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</a:t>
            </a:r>
            <a:endParaRPr/>
          </a:p>
        </p:txBody>
      </p:sp>
      <p:sp>
        <p:nvSpPr>
          <p:cNvPr id="787" name="Google Shape;787;p10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3455"/>
            <a:ext cx="9144002" cy="1656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ctrTitle"/>
          </p:nvPr>
        </p:nvSpPr>
        <p:spPr>
          <a:xfrm>
            <a:off x="311700" y="1991175"/>
            <a:ext cx="8520600" cy="7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React Works?</a:t>
            </a:r>
            <a:endParaRPr sz="30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1" name="Google Shape;80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133"/>
            <a:ext cx="9144002" cy="478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8" name="Google Shape;80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788"/>
            <a:ext cx="9144002" cy="50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5" name="Google Shape;81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133"/>
            <a:ext cx="9144002" cy="478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2" name="Google Shape;82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4265"/>
            <a:ext cx="9144000" cy="4614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9" name="Google Shape;82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133"/>
            <a:ext cx="9144002" cy="478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6" name="Google Shape;83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0500"/>
            <a:ext cx="76200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3" name="Google Shape;843;p108"/>
          <p:cNvPicPr preferRelativeResize="0"/>
          <p:nvPr/>
        </p:nvPicPr>
        <p:blipFill rotWithShape="1">
          <a:blip r:embed="rId3">
            <a:alphaModFix/>
          </a:blip>
          <a:srcRect b="0" l="0" r="5365" t="0"/>
          <a:stretch/>
        </p:blipFill>
        <p:spPr>
          <a:xfrm>
            <a:off x="311700" y="1028950"/>
            <a:ext cx="8653176" cy="308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0" name="Google Shape;85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6975"/>
            <a:ext cx="9143998" cy="45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7" name="Google Shape;85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5189"/>
            <a:ext cx="9143998" cy="3133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4" name="Google Shape;86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06" y="0"/>
            <a:ext cx="85341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